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9" r:id="rId6"/>
    <p:sldId id="264" r:id="rId7"/>
    <p:sldId id="258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26"/>
    <a:srgbClr val="002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0C49-FB72-4E56-A439-12A5DFF4A8F5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4832E-93A3-4244-A889-F1B3D9A9F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55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6099-B480-4F2C-85CE-8C2EC61846CD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8B728-E797-4274-A182-3F8A566C27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421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5A07-CA95-4A2C-A22B-741E6F2EB54D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1DA49-70AA-4BE5-8755-B8EE2320B9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271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9453-639C-4068-B2C5-CFFA31F2658A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E5725-01E7-4593-8F28-7AE07AB121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763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E6245-EA5F-47A5-A391-D76616C36EC8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7C43A-24F6-4140-8078-32448D569A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558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4CE1-B021-4BF0-8216-DB3C950D33BF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9815F-67AF-4B17-BDE5-C3D779ED5F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62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2DC8C-621B-473E-9E07-C642DBB8E088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42116-5477-4FF5-9913-1D8435BA47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614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18F65-38F2-46B8-9018-2E7070F3E90E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759A1-41FC-42CF-B45E-9538DB00AE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5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B1DC0-246C-4898-B45E-05036BFD662B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AB712-A0FB-45FE-9066-D8BADA790E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1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65AF-EF74-4D21-B770-DC056E019348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A602E-44CD-42A6-94AD-2B09D3B341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216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FC6C-E81C-49CA-BD6A-42D4F7D9B7FD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FD35-7C47-4262-B39C-196F88A674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27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E55EF5-0C45-46E7-9DBE-FDCD11E2C23A}" type="datetimeFigureOut">
              <a:rPr lang="ru-RU"/>
              <a:pPr>
                <a:defRPr/>
              </a:pPr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3E62953-E84F-4B4E-AD5F-0779B08800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.rukdobra.ru/npd-doc?npmid=99&amp;npid=499023522&amp;anchor=XA00M782N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.rukdobra.ru/npd-doc?npmid=99&amp;npid=90186549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r="65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813" y="260350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Августовская конференция работников образования    ЗАТО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Достижение стратегических целей развития образования: задачи, механизмы, направления изменений»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460375" y="1844675"/>
            <a:ext cx="77247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>
                <a:solidFill>
                  <a:srgbClr val="0023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исторических фактов</a:t>
            </a:r>
          </a:p>
          <a:p>
            <a:pPr eaLnBrk="1" hangingPunct="1"/>
            <a:r>
              <a:rPr lang="ru-RU" altLang="ru-RU" sz="4000" b="1">
                <a:solidFill>
                  <a:srgbClr val="0023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Великой Отечественной войны </a:t>
            </a:r>
          </a:p>
          <a:p>
            <a:pPr eaLnBrk="1" hangingPunct="1"/>
            <a:r>
              <a:rPr lang="ru-RU" altLang="ru-RU" sz="4000" b="1">
                <a:solidFill>
                  <a:srgbClr val="0023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формате онлайн занятий</a:t>
            </a: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179388" y="4292600"/>
            <a:ext cx="496728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1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Гавриленко Светлана Петровна, </a:t>
            </a:r>
          </a:p>
          <a:p>
            <a:pPr algn="ctr" eaLnBrk="1" hangingPunct="1"/>
            <a:r>
              <a:rPr lang="ru-RU" altLang="ru-RU" sz="2000" b="1" dirty="0" err="1">
                <a:solidFill>
                  <a:srgbClr val="001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Голоскокова</a:t>
            </a:r>
            <a:r>
              <a:rPr lang="ru-RU" altLang="ru-RU" sz="2000" b="1" dirty="0">
                <a:solidFill>
                  <a:srgbClr val="001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 Геннадьевна,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13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50»</a:t>
            </a:r>
          </a:p>
          <a:p>
            <a:pPr eaLnBrk="1" hangingPunct="1"/>
            <a:endParaRPr lang="ru-RU" alt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781175" y="1341438"/>
            <a:ext cx="5241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1326"/>
                </a:solidFill>
                <a:latin typeface="Bookman Old Style" panose="02050604050505020204" pitchFamily="18" charset="0"/>
              </a:rPr>
              <a:t>РЕКОМЕНДАЦИИ </a:t>
            </a:r>
          </a:p>
          <a:p>
            <a:pPr eaLnBrk="1" hangingPunct="1"/>
            <a:r>
              <a:rPr lang="ru-RU" altLang="ru-RU" b="1">
                <a:solidFill>
                  <a:srgbClr val="001326"/>
                </a:solidFill>
                <a:latin typeface="Bookman Old Style" panose="02050604050505020204" pitchFamily="18" charset="0"/>
              </a:rPr>
              <a:t>К ОРГАНИЗАЦИИ ОНЛАЙН-ЗАНЯТИЙ</a:t>
            </a:r>
          </a:p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1268" name="Прямоугольник 6"/>
          <p:cNvSpPr>
            <a:spLocks noChangeArrowheads="1"/>
          </p:cNvSpPr>
          <p:nvPr/>
        </p:nvSpPr>
        <p:spPr bwMode="auto">
          <a:xfrm>
            <a:off x="1331913" y="2276475"/>
            <a:ext cx="66960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001326"/>
                </a:solidFill>
                <a:latin typeface="Bookman Old Style" panose="02050604050505020204" pitchFamily="18" charset="0"/>
              </a:rPr>
              <a:t> Проводить дистанционные занятия, например, по скайпу с дошкольниками пяти-шести лет можно (</a:t>
            </a:r>
            <a:r>
              <a:rPr lang="ru-RU" altLang="ru-RU">
                <a:solidFill>
                  <a:srgbClr val="001326"/>
                </a:solidFill>
                <a:latin typeface="Bookman Old Style" panose="02050604050505020204" pitchFamily="18" charset="0"/>
                <a:hlinkClick r:id="rId3"/>
              </a:rPr>
              <a:t>п. 4.20 СанПиН 2.4.1.3049-13</a:t>
            </a:r>
            <a:r>
              <a:rPr lang="ru-RU" altLang="ru-RU">
                <a:solidFill>
                  <a:srgbClr val="001326"/>
                </a:solidFill>
                <a:latin typeface="Bookman Old Style" panose="02050604050505020204" pitchFamily="18" charset="0"/>
              </a:rPr>
              <a:t>).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001326"/>
                </a:solidFill>
                <a:latin typeface="Bookman Old Style" panose="02050604050505020204" pitchFamily="18" charset="0"/>
              </a:rPr>
              <a:t> Занятий должно быть не больше одного в день и не чаще трех раз в неделю.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001326"/>
                </a:solidFill>
                <a:latin typeface="Bookman Old Style" panose="02050604050505020204" pitchFamily="18" charset="0"/>
              </a:rPr>
              <a:t> Онлайн-занятия должны длится  10 минут для детей пяти лет и 15 минут для детей шести лет, не больше (</a:t>
            </a:r>
            <a:r>
              <a:rPr lang="ru-RU" altLang="ru-RU">
                <a:solidFill>
                  <a:srgbClr val="001326"/>
                </a:solidFill>
                <a:latin typeface="Bookman Old Style" panose="02050604050505020204" pitchFamily="18" charset="0"/>
                <a:hlinkClick r:id="rId4"/>
              </a:rPr>
              <a:t>СанПиН 2.2.2/2.4.1340-03</a:t>
            </a:r>
            <a:r>
              <a:rPr lang="ru-RU" altLang="ru-RU">
                <a:solidFill>
                  <a:srgbClr val="001326"/>
                </a:solidFill>
                <a:latin typeface="Bookman Old Style" panose="02050604050505020204" pitchFamily="18" charset="0"/>
              </a:rPr>
              <a:t>). 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>
                <a:solidFill>
                  <a:srgbClr val="001326"/>
                </a:solidFill>
                <a:latin typeface="Bookman Old Style" panose="02050604050505020204" pitchFamily="18" charset="0"/>
              </a:rPr>
              <a:t>  На онлайн-занятиях обязательно должен присутствовать взрослый, который следит за состоянием ребенка, контролирует его по</a:t>
            </a:r>
            <a:r>
              <a:rPr lang="ru-RU" altLang="ru-RU">
                <a:solidFill>
                  <a:srgbClr val="003300"/>
                </a:solidFill>
                <a:latin typeface="Bookman Old Style" panose="02050604050505020204" pitchFamily="18" charset="0"/>
              </a:rPr>
              <a:t>ведение, а после – сделает с ним гимнастику для глаз.</a:t>
            </a:r>
            <a:endParaRPr lang="ru-RU" altLang="ru-RU">
              <a:solidFill>
                <a:srgbClr val="0033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042988" y="1268413"/>
            <a:ext cx="7200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1326"/>
                </a:solidFill>
                <a:latin typeface="Bookman Old Style" panose="02050604050505020204" pitchFamily="18" charset="0"/>
              </a:rPr>
              <a:t>Понятие «исторический факт»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  Исторический факт -  </a:t>
            </a:r>
          </a:p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    это реальное событие прошлого.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  Мы узнаём об исторических фактах </a:t>
            </a:r>
          </a:p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    из исторических источников.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  Разные историки, в зависимости от своих</a:t>
            </a:r>
          </a:p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    взглядов и убеждений по разному </a:t>
            </a:r>
          </a:p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    интерпретируют исторические факты.</a:t>
            </a:r>
            <a:endParaRPr lang="ru-RU" altLang="ru-RU" sz="2400">
              <a:solidFill>
                <a:srgbClr val="001326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37063"/>
            <a:ext cx="208915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37063"/>
            <a:ext cx="208756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4365625"/>
            <a:ext cx="22066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92375"/>
            <a:ext cx="27368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08275"/>
            <a:ext cx="30003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16338"/>
            <a:ext cx="309721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900113" y="1268413"/>
            <a:ext cx="7319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Содержание  и оценку исторических фактов </a:t>
            </a:r>
          </a:p>
          <a:p>
            <a:pPr algn="ctr"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Великой Отечественной войны</a:t>
            </a:r>
          </a:p>
          <a:p>
            <a:pPr algn="ctr"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преподносят в мире по-разному.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763713" y="692150"/>
            <a:ext cx="53514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Изучение исторических фактов  </a:t>
            </a:r>
          </a:p>
          <a:p>
            <a:pPr algn="ctr"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интересно дошкольникам?</a:t>
            </a:r>
          </a:p>
        </p:txBody>
      </p:sp>
      <p:pic>
        <p:nvPicPr>
          <p:cNvPr id="5" name="Рисунок 3" descr="https://image.mel.fm/i/s/sCU4SLVRiq/590.jpg"/>
          <p:cNvPicPr>
            <a:picLocks noChangeAspect="1" noChangeArrowheads="1"/>
          </p:cNvPicPr>
          <p:nvPr/>
        </p:nvPicPr>
        <p:blipFill>
          <a:blip r:embed="rId3" cstate="print"/>
          <a:srcRect l="9078" r="11494"/>
          <a:stretch>
            <a:fillRect/>
          </a:stretch>
        </p:blipFill>
        <p:spPr bwMode="auto">
          <a:xfrm>
            <a:off x="5868143" y="1412776"/>
            <a:ext cx="274905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image.mel.fm/i/0/0xNjHEL5dG/590.jpg"/>
          <p:cNvPicPr>
            <a:picLocks noChangeAspect="1" noChangeArrowheads="1"/>
          </p:cNvPicPr>
          <p:nvPr/>
        </p:nvPicPr>
        <p:blipFill>
          <a:blip r:embed="rId4" cstate="print"/>
          <a:srcRect r="17007"/>
          <a:stretch>
            <a:fillRect/>
          </a:stretch>
        </p:blipFill>
        <p:spPr bwMode="auto">
          <a:xfrm>
            <a:off x="323528" y="1484784"/>
            <a:ext cx="2808312" cy="189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12500"/>
          <a:stretch>
            <a:fillRect/>
          </a:stretch>
        </p:blipFill>
        <p:spPr bwMode="auto">
          <a:xfrm>
            <a:off x="179512" y="3645024"/>
            <a:ext cx="2843808" cy="243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645024"/>
            <a:ext cx="297979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293096"/>
            <a:ext cx="278431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971550" y="3213100"/>
            <a:ext cx="158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комиксы</a:t>
            </a:r>
          </a:p>
        </p:txBody>
      </p:sp>
      <p:sp>
        <p:nvSpPr>
          <p:cNvPr id="5130" name="TextBox 14"/>
          <p:cNvSpPr txBox="1">
            <a:spLocks noChangeArrowheads="1"/>
          </p:cNvSpPr>
          <p:nvPr/>
        </p:nvSpPr>
        <p:spPr bwMode="auto">
          <a:xfrm>
            <a:off x="5624513" y="3284538"/>
            <a:ext cx="3519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народные праздники</a:t>
            </a:r>
          </a:p>
        </p:txBody>
      </p:sp>
      <p:sp>
        <p:nvSpPr>
          <p:cNvPr id="5131" name="TextBox 15"/>
          <p:cNvSpPr txBox="1">
            <a:spLocks noChangeArrowheads="1"/>
          </p:cNvSpPr>
          <p:nvPr/>
        </p:nvSpPr>
        <p:spPr bwMode="auto">
          <a:xfrm>
            <a:off x="1547813" y="5805488"/>
            <a:ext cx="94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кино</a:t>
            </a:r>
          </a:p>
        </p:txBody>
      </p:sp>
      <p:sp>
        <p:nvSpPr>
          <p:cNvPr id="5132" name="TextBox 16"/>
          <p:cNvSpPr txBox="1">
            <a:spLocks noChangeArrowheads="1"/>
          </p:cNvSpPr>
          <p:nvPr/>
        </p:nvSpPr>
        <p:spPr bwMode="auto">
          <a:xfrm>
            <a:off x="5940425" y="5805488"/>
            <a:ext cx="2592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реконструкция </a:t>
            </a:r>
          </a:p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      событий</a:t>
            </a:r>
          </a:p>
        </p:txBody>
      </p:sp>
      <p:pic>
        <p:nvPicPr>
          <p:cNvPr id="18" name="Picture 2" descr="C:\Users\светлана\Desktop\6172a5517f1aa242166673da989105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1772816"/>
            <a:ext cx="2915520" cy="194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34" name="TextBox 18"/>
          <p:cNvSpPr txBox="1">
            <a:spLocks noChangeArrowheads="1"/>
          </p:cNvSpPr>
          <p:nvPr/>
        </p:nvSpPr>
        <p:spPr bwMode="auto">
          <a:xfrm>
            <a:off x="2987675" y="3573463"/>
            <a:ext cx="2589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живые встречи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900113" y="404813"/>
            <a:ext cx="69643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1326"/>
                </a:solidFill>
                <a:latin typeface="Bookman Old Style" panose="02050604050505020204" pitchFamily="18" charset="0"/>
              </a:rPr>
              <a:t>Музейная педагогика</a:t>
            </a:r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 </a:t>
            </a:r>
          </a:p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выстраивает конструктивные отношения </a:t>
            </a:r>
          </a:p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педагога с воспитанниками </a:t>
            </a:r>
          </a:p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в области решения следующих задач: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  Поиск интересных исторических фактов</a:t>
            </a:r>
          </a:p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    Великой Отечественной войны.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  Обучение в игре.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  Исследование предметов (артефактов) </a:t>
            </a:r>
          </a:p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    через прямой контакт с ними.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933056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IMG_86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789040"/>
            <a:ext cx="3583682" cy="276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187450" y="836613"/>
            <a:ext cx="6624638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/>
            <a:r>
              <a:rPr lang="ru-RU" altLang="ru-RU" sz="2400" b="1">
                <a:solidFill>
                  <a:srgbClr val="001326"/>
                </a:solidFill>
                <a:latin typeface="Bookman Old Style" panose="02050604050505020204" pitchFamily="18" charset="0"/>
              </a:rPr>
              <a:t>Мини - музей в ДОУ</a:t>
            </a:r>
            <a:endParaRPr lang="ru-RU" altLang="ru-RU" sz="2400">
              <a:solidFill>
                <a:srgbClr val="001326"/>
              </a:solidFill>
              <a:latin typeface="Bookman Old Style" panose="02050604050505020204" pitchFamily="18" charset="0"/>
            </a:endParaRPr>
          </a:p>
          <a:p>
            <a:pPr algn="ctr" eaLnBrk="1"/>
            <a:r>
              <a:rPr lang="ru-RU" altLang="ru-RU" sz="2400" b="1">
                <a:solidFill>
                  <a:srgbClr val="001326"/>
                </a:solidFill>
                <a:latin typeface="Bookman Old Style" panose="02050604050505020204" pitchFamily="18" charset="0"/>
              </a:rPr>
              <a:t> </a:t>
            </a:r>
            <a:endParaRPr lang="ru-RU" altLang="ru-RU" sz="2400">
              <a:solidFill>
                <a:srgbClr val="001326"/>
              </a:solidFill>
              <a:latin typeface="Bookman Old Style" panose="02050604050505020204" pitchFamily="18" charset="0"/>
            </a:endParaRPr>
          </a:p>
          <a:p>
            <a:pPr algn="ctr" eaLnBrk="1"/>
            <a:r>
              <a:rPr lang="ru-RU" altLang="ru-RU" sz="2400">
                <a:latin typeface="Bookman Old Style" panose="02050604050505020204" pitchFamily="18" charset="0"/>
              </a:rPr>
              <a:t> </a:t>
            </a:r>
          </a:p>
          <a:p>
            <a:pPr algn="ctr" eaLnBrk="1"/>
            <a:endParaRPr lang="ru-RU" altLang="ru-RU" sz="2400" b="1">
              <a:latin typeface="Bookman Old Style" panose="02050604050505020204" pitchFamily="18" charset="0"/>
            </a:endParaRPr>
          </a:p>
          <a:p>
            <a:pPr algn="ctr" eaLnBrk="1"/>
            <a:endParaRPr lang="ru-RU" altLang="ru-RU" sz="2400" b="1">
              <a:latin typeface="Bookman Old Style" panose="02050604050505020204" pitchFamily="18" charset="0"/>
            </a:endParaRPr>
          </a:p>
          <a:p>
            <a:pPr algn="ctr" eaLnBrk="1"/>
            <a:endParaRPr lang="ru-RU" altLang="ru-RU" sz="2400" b="1">
              <a:latin typeface="Bookman Old Style" panose="02050604050505020204" pitchFamily="18" charset="0"/>
            </a:endParaRPr>
          </a:p>
          <a:p>
            <a:pPr algn="ctr" eaLnBrk="1"/>
            <a:endParaRPr lang="ru-RU" altLang="ru-RU" sz="2400" b="1">
              <a:latin typeface="Bookman Old Style" panose="02050604050505020204" pitchFamily="18" charset="0"/>
            </a:endParaRPr>
          </a:p>
          <a:p>
            <a:pPr algn="ctr" eaLnBrk="1"/>
            <a:endParaRPr lang="ru-RU" altLang="ru-RU" sz="2400" b="1">
              <a:latin typeface="Bookman Old Style" panose="02050604050505020204" pitchFamily="18" charset="0"/>
            </a:endParaRPr>
          </a:p>
          <a:p>
            <a:pPr algn="ctr" eaLnBrk="1"/>
            <a:endParaRPr lang="ru-RU" altLang="ru-RU" sz="2400" b="1">
              <a:latin typeface="Bookman Old Style" panose="02050604050505020204" pitchFamily="18" charset="0"/>
            </a:endParaRPr>
          </a:p>
          <a:p>
            <a:pPr algn="ctr" eaLnBrk="1"/>
            <a:endParaRPr lang="ru-RU" altLang="ru-RU" sz="2400" b="1">
              <a:latin typeface="Bookman Old Style" panose="02050604050505020204" pitchFamily="18" charset="0"/>
            </a:endParaRPr>
          </a:p>
          <a:p>
            <a:pPr algn="ctr" eaLnBrk="1"/>
            <a:endParaRPr lang="ru-RU" altLang="ru-RU" sz="2400" b="1">
              <a:latin typeface="Bookman Old Style" panose="02050604050505020204" pitchFamily="18" charset="0"/>
            </a:endParaRPr>
          </a:p>
          <a:p>
            <a:pPr algn="ctr" eaLnBrk="1"/>
            <a:endParaRPr lang="ru-RU" altLang="ru-RU" sz="2400">
              <a:solidFill>
                <a:srgbClr val="001326"/>
              </a:solidFill>
              <a:latin typeface="Bookman Old Style" panose="02050604050505020204" pitchFamily="18" charset="0"/>
            </a:endParaRPr>
          </a:p>
          <a:p>
            <a:pPr algn="ctr" eaLnBrk="1"/>
            <a:endParaRPr lang="ru-RU" altLang="ru-RU" sz="2400">
              <a:solidFill>
                <a:srgbClr val="001326"/>
              </a:solidFill>
              <a:latin typeface="Bookman Old Style" panose="02050604050505020204" pitchFamily="18" charset="0"/>
            </a:endParaRPr>
          </a:p>
          <a:p>
            <a:pPr algn="ctr" eaLnBrk="1"/>
            <a:endParaRPr lang="ru-RU" altLang="ru-RU" sz="2400">
              <a:solidFill>
                <a:srgbClr val="001326"/>
              </a:solidFill>
              <a:latin typeface="Bookman Old Style" panose="02050604050505020204" pitchFamily="18" charset="0"/>
            </a:endParaRPr>
          </a:p>
          <a:p>
            <a:pPr algn="ctr" eaLnBrk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Дата открытия музея  5 мая 2016 год</a:t>
            </a:r>
            <a:r>
              <a:rPr lang="ru-RU" altLang="ru-RU" sz="2400">
                <a:latin typeface="Bookman Old Style" panose="02050604050505020204" pitchFamily="18" charset="0"/>
              </a:rPr>
              <a:t>а</a:t>
            </a:r>
          </a:p>
          <a:p>
            <a:pPr eaLnBrk="1"/>
            <a:r>
              <a:rPr lang="ru-RU" altLang="ru-RU">
                <a:latin typeface="Calibri" panose="020F0502020204030204" pitchFamily="34" charset="0"/>
              </a:rPr>
              <a:t> </a:t>
            </a:r>
          </a:p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268760"/>
            <a:ext cx="6624736" cy="481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79388" y="908050"/>
            <a:ext cx="8761412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/>
            <a:r>
              <a:rPr lang="ru-RU" altLang="ru-RU" b="1">
                <a:latin typeface="Bookman Old Style" panose="02050604050505020204" pitchFamily="18" charset="0"/>
              </a:rPr>
              <a:t>Цель мини-музея «Искры памяти»:</a:t>
            </a:r>
          </a:p>
          <a:p>
            <a:pPr eaLnBrk="1"/>
            <a:endParaRPr lang="ru-RU" altLang="ru-RU" b="1">
              <a:latin typeface="Bookman Old Style" panose="02050604050505020204" pitchFamily="18" charset="0"/>
            </a:endParaRPr>
          </a:p>
          <a:p>
            <a:pPr algn="just" eaLnBrk="1"/>
            <a:r>
              <a:rPr lang="ru-RU" altLang="ru-RU">
                <a:latin typeface="Bookman Old Style" panose="02050604050505020204" pitchFamily="18" charset="0"/>
              </a:rPr>
              <a:t>формирование патриотических чувств,</a:t>
            </a:r>
          </a:p>
          <a:p>
            <a:pPr algn="just" eaLnBrk="1"/>
            <a:r>
              <a:rPr lang="ru-RU" altLang="ru-RU">
                <a:latin typeface="Bookman Old Style" panose="02050604050505020204" pitchFamily="18" charset="0"/>
              </a:rPr>
              <a:t>любви к Родине на основе знакомства с экспозициями мини-музея.</a:t>
            </a:r>
            <a:r>
              <a:rPr lang="ru-RU" altLang="ru-RU" i="1">
                <a:latin typeface="Bookman Old Style" panose="02050604050505020204" pitchFamily="18" charset="0"/>
              </a:rPr>
              <a:t/>
            </a:r>
            <a:br>
              <a:rPr lang="ru-RU" altLang="ru-RU" i="1">
                <a:latin typeface="Bookman Old Style" panose="02050604050505020204" pitchFamily="18" charset="0"/>
              </a:rPr>
            </a:br>
            <a:endParaRPr lang="ru-RU" altLang="ru-RU">
              <a:latin typeface="Bookman Old Style" panose="02050604050505020204" pitchFamily="18" charset="0"/>
            </a:endParaRPr>
          </a:p>
          <a:p>
            <a:pPr algn="just" eaLnBrk="1"/>
            <a:r>
              <a:rPr lang="ru-RU" altLang="ru-RU" b="1">
                <a:latin typeface="Bookman Old Style" panose="02050604050505020204" pitchFamily="18" charset="0"/>
              </a:rPr>
              <a:t>Задачи:</a:t>
            </a:r>
            <a:endParaRPr lang="ru-RU" altLang="ru-RU">
              <a:latin typeface="Bookman Old Style" panose="020506040505050202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>
                <a:latin typeface="Bookman Old Style" panose="02050604050505020204" pitchFamily="18" charset="0"/>
              </a:rPr>
              <a:t> Совершенствовать процесс гражданского и патриотического воспитания подрастающего поколения.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>
                <a:latin typeface="Bookman Old Style" panose="02050604050505020204" pitchFamily="18" charset="0"/>
              </a:rPr>
              <a:t> Способствовать формированию уважительного отношения к ветеранам, их заслугам и подвигам, к исторической памяти своего народа, традициям своей страны.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>
                <a:latin typeface="Bookman Old Style" panose="02050604050505020204" pitchFamily="18" charset="0"/>
              </a:rPr>
              <a:t> Формировать у подрастающего поколения интерес к героическому </a:t>
            </a:r>
          </a:p>
          <a:p>
            <a:pPr algn="just" eaLnBrk="1" hangingPunct="1"/>
            <a:r>
              <a:rPr lang="ru-RU" altLang="ru-RU">
                <a:latin typeface="Bookman Old Style" panose="02050604050505020204" pitchFamily="18" charset="0"/>
              </a:rPr>
              <a:t>прошлому нашей страны, сохранению памяти о великих исторических </a:t>
            </a:r>
          </a:p>
          <a:p>
            <a:pPr algn="just" eaLnBrk="1" hangingPunct="1"/>
            <a:r>
              <a:rPr lang="ru-RU" altLang="ru-RU">
                <a:latin typeface="Bookman Old Style" panose="02050604050505020204" pitchFamily="18" charset="0"/>
              </a:rPr>
              <a:t>подвигах защитников Отечества – наших земляков.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altLang="ru-RU">
                <a:latin typeface="Bookman Old Style" panose="02050604050505020204" pitchFamily="18" charset="0"/>
              </a:rPr>
              <a:t> Способствовать развитию поисковой деятельность детей, родителей, </a:t>
            </a:r>
          </a:p>
          <a:p>
            <a:pPr algn="just" eaLnBrk="1" hangingPunct="1"/>
            <a:r>
              <a:rPr lang="ru-RU" altLang="ru-RU">
                <a:latin typeface="Bookman Old Style" panose="02050604050505020204" pitchFamily="18" charset="0"/>
              </a:rPr>
              <a:t>педагогов по истории военного прошлого семьи с применением </a:t>
            </a:r>
            <a:r>
              <a:rPr lang="ru-RU" altLang="ru-RU" b="1">
                <a:latin typeface="Bookman Old Style" panose="02050604050505020204" pitchFamily="18" charset="0"/>
              </a:rPr>
              <a:t>инновационных технологий</a:t>
            </a:r>
          </a:p>
          <a:p>
            <a:pPr algn="just" eaLnBrk="1" hangingPunct="1"/>
            <a:r>
              <a:rPr lang="ru-RU" altLang="ru-RU" b="1">
                <a:latin typeface="Bookman Old Style" panose="02050604050505020204" pitchFamily="18" charset="0"/>
              </a:rPr>
              <a:t> </a:t>
            </a:r>
          </a:p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3504389" cy="262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24744"/>
            <a:ext cx="378494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2411413" y="692150"/>
            <a:ext cx="4979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Офлайн занятия в мини-музее</a:t>
            </a:r>
          </a:p>
          <a:p>
            <a:pPr algn="ctr"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                    «Искры памяти»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86104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492896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2518" t="7209" r="4308" b="3877"/>
          <a:stretch>
            <a:fillRect/>
          </a:stretch>
        </p:blipFill>
        <p:spPr bwMode="auto">
          <a:xfrm>
            <a:off x="827584" y="1700808"/>
            <a:ext cx="792088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55650" y="1125538"/>
            <a:ext cx="7535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1326"/>
                </a:solidFill>
                <a:latin typeface="Bookman Old Style" panose="02050604050505020204" pitchFamily="18" charset="0"/>
              </a:rPr>
              <a:t>Онлайн занятия в мини-музее «Искры памяти</a:t>
            </a:r>
            <a:r>
              <a:rPr lang="ru-RU" altLang="ru-RU">
                <a:latin typeface="Calibri" panose="020F0502020204030204" pitchFamily="34" charset="0"/>
              </a:rPr>
              <a:t>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217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Sylfaen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itmc278</cp:lastModifiedBy>
  <cp:revision>17</cp:revision>
  <dcterms:created xsi:type="dcterms:W3CDTF">2020-08-26T14:05:08Z</dcterms:created>
  <dcterms:modified xsi:type="dcterms:W3CDTF">2020-08-27T08:27:57Z</dcterms:modified>
</cp:coreProperties>
</file>